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  <p:embeddedFont>
      <p:font typeface="Nunito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23564A7-18E2-41F9-9184-A9E4D5FD77AF}">
  <a:tblStyle styleId="{423564A7-18E2-41F9-9184-A9E4D5FD77A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bold.fntdata"/><Relationship Id="rId15" Type="http://schemas.openxmlformats.org/officeDocument/2006/relationships/slide" Target="slides/slide10.xml"/><Relationship Id="rId37" Type="http://schemas.openxmlformats.org/officeDocument/2006/relationships/font" Target="fonts/NunitoSans-regular.fntdata"/><Relationship Id="rId14" Type="http://schemas.openxmlformats.org/officeDocument/2006/relationships/slide" Target="slides/slide9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2.xml"/><Relationship Id="rId39" Type="http://schemas.openxmlformats.org/officeDocument/2006/relationships/font" Target="fonts/NunitoSans-italic.fntdata"/><Relationship Id="rId16" Type="http://schemas.openxmlformats.org/officeDocument/2006/relationships/slide" Target="slides/slide11.xml"/><Relationship Id="rId38" Type="http://schemas.openxmlformats.org/officeDocument/2006/relationships/font" Target="fonts/Nunito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67b952cbb_0_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67b952cb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67b952cbb_0_1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67b952cb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67b952cbb_0_1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67b952cb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67b952cbb_0_1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67b952cb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67b952cbb_0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67b952cbb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67b952cbb_0_1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67b952cb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67b952cbb_0_1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67b952cb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67b952cbb_0_1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67b952cbb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67b952cbb_0_1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67b952cb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67b952cbb_0_1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67b952cbb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67b952cbb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67b952cb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67b952cbb_0_1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67b952cb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67b952cbb_0_1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67b952cb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67b952cbb_0_2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67b952cb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67b952cbb_0_2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67b952cbb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67b952cbb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67b952cb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67b952cbb_0_2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67b952cb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67b952cbb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67b952cb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67b952cbb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67b952cb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67b952cbb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67b952c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67b952cbb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67b952cb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67b952cbb_0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67b952cb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86" name="Google Shape;8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2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3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5" name="Google Shape;105;p13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4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4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3" name="Google Shape;123;p16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0" name="Google Shape;130;p17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1" name="Google Shape;131;p17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">
  <p:cSld name="TITLE_AND_BODY_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8"/>
          <p:cNvGrpSpPr/>
          <p:nvPr/>
        </p:nvGrpSpPr>
        <p:grpSpPr>
          <a:xfrm>
            <a:off x="234447" y="4229998"/>
            <a:ext cx="304009" cy="326513"/>
            <a:chOff x="616425" y="2329600"/>
            <a:chExt cx="361700" cy="388475"/>
          </a:xfrm>
        </p:grpSpPr>
        <p:sp>
          <p:nvSpPr>
            <p:cNvPr id="50" name="Google Shape;50;p8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8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7" name="Google Shape;67;p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eaborn.pydata.org/generated/seaborn.catplot.html" TargetMode="External"/><Relationship Id="rId4" Type="http://schemas.openxmlformats.org/officeDocument/2006/relationships/hyperlink" Target="https://seaborn.pydata.org/generated/seaborn.kdeplot.html" TargetMode="External"/><Relationship Id="rId5" Type="http://schemas.openxmlformats.org/officeDocument/2006/relationships/hyperlink" Target="https://seaborn.pydata.org/generated/seaborn.relplot.html" TargetMode="External"/><Relationship Id="rId6" Type="http://schemas.openxmlformats.org/officeDocument/2006/relationships/hyperlink" Target="https://seaborn.pydata.org/generated/seaborn.regplot.html" TargetMode="External"/><Relationship Id="rId7" Type="http://schemas.openxmlformats.org/officeDocument/2006/relationships/hyperlink" Target="https://seaborn.pydata.org/generated/seaborn.jointplot.html" TargetMode="External"/><Relationship Id="rId8" Type="http://schemas.openxmlformats.org/officeDocument/2006/relationships/hyperlink" Target="https://seaborn.pydata.org/generated/seaborn.heatmap.html#seaborn.heatmap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eaborn.pydata.org/generated/seaborn.catplot.html" TargetMode="External"/><Relationship Id="rId4" Type="http://schemas.openxmlformats.org/officeDocument/2006/relationships/hyperlink" Target="https://seaborn.pydata.org/generated/seaborn.kdeplot.html" TargetMode="External"/><Relationship Id="rId9" Type="http://schemas.openxmlformats.org/officeDocument/2006/relationships/hyperlink" Target="https://colab.research.google.com/drive/1kFYAIkwUyXTamXdaS7Oo7jI_VlR9qWbJ#scrollTo=GZuTctJq-kdH" TargetMode="External"/><Relationship Id="rId5" Type="http://schemas.openxmlformats.org/officeDocument/2006/relationships/hyperlink" Target="https://seaborn.pydata.org/generated/seaborn.relplot.html" TargetMode="External"/><Relationship Id="rId6" Type="http://schemas.openxmlformats.org/officeDocument/2006/relationships/hyperlink" Target="https://seaborn.pydata.org/generated/seaborn.regplot.html" TargetMode="External"/><Relationship Id="rId7" Type="http://schemas.openxmlformats.org/officeDocument/2006/relationships/hyperlink" Target="https://seaborn.pydata.org/generated/seaborn.jointplot.html" TargetMode="External"/><Relationship Id="rId8" Type="http://schemas.openxmlformats.org/officeDocument/2006/relationships/hyperlink" Target="https://seaborn.pydata.org/generated/seaborn.heatmap.html#seaborn.heatmap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hyperlink" Target="https://www.businessinsider.com/gun-deaths-in-florida-increased-with-stand-your-ground-2014-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olab.research.google.com/drive/1kFYAIkwUyXTamXdaS7Oo7jI_VlR9qWbJ#scrollTo=GZuTctJq-kdH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ctrTitle"/>
          </p:nvPr>
        </p:nvSpPr>
        <p:spPr>
          <a:xfrm>
            <a:off x="468925" y="2387250"/>
            <a:ext cx="37284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Data Visualization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550" y="2487673"/>
            <a:ext cx="425151" cy="426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Reading Documentation</a:t>
            </a:r>
            <a:endParaRPr sz="2100"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090625" y="575500"/>
            <a:ext cx="55962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Seaborn has excellent docs, great practice for reading!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How to read documentation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Skim examples, don’t focus too much on code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Read overview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Look at examples and the code. Look at documentation for relevant parameters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(Sometimes) Skim parameter list</a:t>
            </a:r>
            <a:endParaRPr/>
          </a:p>
        </p:txBody>
      </p:sp>
      <p:sp>
        <p:nvSpPr>
          <p:cNvPr id="221" name="Google Shape;22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29"/>
          <p:cNvSpPr txBox="1"/>
          <p:nvPr/>
        </p:nvSpPr>
        <p:spPr>
          <a:xfrm>
            <a:off x="3090625" y="2965350"/>
            <a:ext cx="5466300" cy="18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●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Here are the seaborn functions you might use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Bar/Violin Plot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Plot a Distribution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Scatter/Line Plot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Linear Regression Plot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Compare Two Variables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Heatmap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Seaborn Demo</a:t>
            </a:r>
            <a:endParaRPr/>
          </a:p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Working with a slightly different Pokemon dataset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Visualize various aspects of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only show a couple examples, but your homework asks you to do more!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Remember to call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sns.set()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Here are the seaborn functions you might use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Bar/Violin Plot</a:t>
            </a:r>
            <a:endParaRPr>
              <a:solidFill>
                <a:schemeClr val="dk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Plot a Distribution</a:t>
            </a:r>
            <a:endParaRPr>
              <a:solidFill>
                <a:schemeClr val="dk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Scatter/Line Plot</a:t>
            </a:r>
            <a:endParaRPr>
              <a:solidFill>
                <a:schemeClr val="dk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Linear Regression Plot</a:t>
            </a:r>
            <a:endParaRPr>
              <a:solidFill>
                <a:schemeClr val="dk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Compare Two Variables</a:t>
            </a:r>
            <a:endParaRPr>
              <a:solidFill>
                <a:schemeClr val="dk2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"/>
              <a:buChar char="○"/>
            </a:pPr>
            <a:r>
              <a:rPr lang="en" sz="1200" u="sng">
                <a:solidFill>
                  <a:srgbClr val="007BFF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Heatmap</a:t>
            </a:r>
            <a:endParaRPr/>
          </a:p>
        </p:txBody>
      </p:sp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0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EFEFEF"/>
                </a:solidFill>
                <a:hlinkClick r:id="rId9"/>
              </a:rPr>
              <a:t>Demo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Design Principles</a:t>
            </a:r>
            <a:endParaRPr/>
          </a:p>
        </p:txBody>
      </p:sp>
      <p:sp>
        <p:nvSpPr>
          <p:cNvPr id="236" name="Google Shape;236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effective encodings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over-encoding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Focus on readability, not aesthetics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perceptual traps that can trick people in forming wrong conclusions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Rarely does a single visualization answer all questions. Instead, the ability to generate appropriate visualizations quickly is critical!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Data</a:t>
            </a:r>
            <a:endParaRPr/>
          </a:p>
        </p:txBody>
      </p:sp>
      <p:sp>
        <p:nvSpPr>
          <p:cNvPr id="243" name="Google Shape;243;p3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Quantitative (numeric measurement)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Salary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Ordinal (categorical, but there is an ordering)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First place, second place, third place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High School, Associates, Bachelors, …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Nominal (categorical, no ordering)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Type of Pokemon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School you attend</a:t>
            </a:r>
            <a:endParaRPr/>
          </a:p>
        </p:txBody>
      </p:sp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Effectiveness</a:t>
            </a:r>
            <a:endParaRPr/>
          </a:p>
        </p:txBody>
      </p:sp>
      <p:sp>
        <p:nvSpPr>
          <p:cNvPr id="250" name="Google Shape;250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[Mackinlay 86]</a:t>
            </a:r>
            <a:endParaRPr/>
          </a:p>
        </p:txBody>
      </p:sp>
      <p:sp>
        <p:nvSpPr>
          <p:cNvPr id="251" name="Google Shape;251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575510"/>
            <a:ext cx="5596199" cy="299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Effectiveness </a:t>
            </a:r>
            <a:endParaRPr/>
          </a:p>
        </p:txBody>
      </p:sp>
      <p:sp>
        <p:nvSpPr>
          <p:cNvPr id="258" name="Google Shape;258;p3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0" name="Google Shape;26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486476"/>
            <a:ext cx="5596200" cy="4170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Effectiveness </a:t>
            </a:r>
            <a:endParaRPr/>
          </a:p>
        </p:txBody>
      </p:sp>
      <p:sp>
        <p:nvSpPr>
          <p:cNvPr id="266" name="Google Shape;266;p3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575500"/>
            <a:ext cx="5596200" cy="415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Effectiveness</a:t>
            </a:r>
            <a:endParaRPr/>
          </a:p>
        </p:txBody>
      </p:sp>
      <p:sp>
        <p:nvSpPr>
          <p:cNvPr id="274" name="Google Shape;274;p3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[Mackinley 86]</a:t>
            </a:r>
            <a:endParaRPr/>
          </a:p>
        </p:txBody>
      </p:sp>
      <p:sp>
        <p:nvSpPr>
          <p:cNvPr id="275" name="Google Shape;27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575510"/>
            <a:ext cx="5596199" cy="2998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Readability</a:t>
            </a:r>
            <a:endParaRPr/>
          </a:p>
        </p:txBody>
      </p:sp>
      <p:sp>
        <p:nvSpPr>
          <p:cNvPr id="282" name="Google Shape;282;p3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4111" y="575500"/>
            <a:ext cx="3180312" cy="39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Did the number of gun deaths go up or down</a:t>
            </a:r>
            <a:r>
              <a:rPr lang="en">
                <a:solidFill>
                  <a:schemeClr val="dk2"/>
                </a:solidFill>
              </a:rPr>
              <a:t> after the law was enacted</a:t>
            </a:r>
            <a:r>
              <a:rPr lang="en"/>
              <a:t>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Went 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Went down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About the same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Don’t remember</a:t>
            </a:r>
            <a:endParaRPr/>
          </a:p>
        </p:txBody>
      </p:sp>
      <p:sp>
        <p:nvSpPr>
          <p:cNvPr id="290" name="Google Shape;290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1" name="Google Shape;29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375" y="1385450"/>
            <a:ext cx="2726301" cy="34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/>
          <p:nvPr/>
        </p:nvSpPr>
        <p:spPr>
          <a:xfrm>
            <a:off x="164525" y="1091050"/>
            <a:ext cx="1714500" cy="528300"/>
          </a:xfrm>
          <a:prstGeom prst="rect">
            <a:avLst/>
          </a:prstGeom>
          <a:solidFill>
            <a:srgbClr val="6093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8"/>
          <p:cNvSpPr txBox="1"/>
          <p:nvPr/>
        </p:nvSpPr>
        <p:spPr>
          <a:xfrm>
            <a:off x="3090625" y="3296725"/>
            <a:ext cx="2098500" cy="13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Yes, this was a real graphic posted in an </a:t>
            </a:r>
            <a:r>
              <a:rPr lang="en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article by Business Insider</a:t>
            </a: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. They say it was made by Reuters. 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Data</a:t>
            </a:r>
            <a:endParaRPr/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Can you tell me the relationship between x and y?</a:t>
            </a:r>
            <a:endParaRPr>
              <a:solidFill>
                <a:schemeClr val="dk2"/>
              </a:solidFill>
            </a:endParaRPr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53" name="Google Shape;153;p21"/>
          <p:cNvGraphicFramePr/>
          <p:nvPr/>
        </p:nvGraphicFramePr>
        <p:xfrm>
          <a:off x="7010425" y="19379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{423564A7-18E2-41F9-9184-A9E4D5FD77AF}</a:tableStyleId>
              </a:tblPr>
              <a:tblGrid>
                <a:gridCol w="381000"/>
                <a:gridCol w="4572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x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y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10.0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7.46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6.77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13.0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12.74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7.11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11.0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7.81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8.84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6.08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5.39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8.15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6.42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5.73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54" name="Google Shape;154;p21"/>
          <p:cNvGraphicFramePr/>
          <p:nvPr/>
        </p:nvGraphicFramePr>
        <p:xfrm>
          <a:off x="5410225" y="17036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8F9FA"/>
                </a:solidFill>
                <a:tableStyleId>{423564A7-18E2-41F9-9184-A9E4D5FD77AF}</a:tableStyleId>
              </a:tblPr>
              <a:tblGrid>
                <a:gridCol w="381000"/>
                <a:gridCol w="457200"/>
                <a:gridCol w="381000"/>
                <a:gridCol w="381000"/>
                <a:gridCol w="381000"/>
                <a:gridCol w="457200"/>
                <a:gridCol w="381000"/>
                <a:gridCol w="457200"/>
              </a:tblGrid>
              <a:tr h="10000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22222"/>
                          </a:solidFill>
                        </a:rPr>
                        <a:t>I</a:t>
                      </a:r>
                      <a:endParaRPr b="1" sz="1050">
                        <a:solidFill>
                          <a:srgbClr val="222222"/>
                        </a:solidFill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22222"/>
                          </a:solidFill>
                        </a:rPr>
                        <a:t>II</a:t>
                      </a:r>
                      <a:endParaRPr b="1" sz="1050">
                        <a:solidFill>
                          <a:srgbClr val="222222"/>
                        </a:solidFill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22222"/>
                          </a:solidFill>
                        </a:rPr>
                        <a:t>III</a:t>
                      </a:r>
                      <a:endParaRPr b="1" sz="1050">
                        <a:solidFill>
                          <a:srgbClr val="222222"/>
                        </a:solidFill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22222"/>
                          </a:solidFill>
                        </a:rPr>
                        <a:t>IV</a:t>
                      </a:r>
                      <a:endParaRPr b="1" sz="1050">
                        <a:solidFill>
                          <a:srgbClr val="222222"/>
                        </a:solidFill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ECF0"/>
                    </a:solidFill>
                  </a:tcPr>
                </a:tc>
                <a:tc hMerge="1"/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x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y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x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y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x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y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x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y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10.0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10.0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9.14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10.0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7.46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6.58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6.95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8.14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6.77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5.76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13.0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7.58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13.0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8.74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13.0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12.74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7.71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8.81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8.77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7.11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8.84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11.0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8.33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11.0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9.26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11.0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7.81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8.47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9.96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8.10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8.84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7.04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7.24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6.13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6.08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5.25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4.26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3.10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5.39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19.0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12.50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10.84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9.13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12.0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8.15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5.56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4.82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7.26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6.42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7.91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5.68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4.74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5.73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8.0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22222"/>
                          </a:solidFill>
                          <a:highlight>
                            <a:srgbClr val="F8F9FA"/>
                          </a:highlight>
                        </a:rPr>
                        <a:t>6.89</a:t>
                      </a:r>
                      <a:endParaRPr sz="1050">
                        <a:solidFill>
                          <a:srgbClr val="222222"/>
                        </a:solidFill>
                        <a:highlight>
                          <a:srgbClr val="F8F9FA"/>
                        </a:highlight>
                      </a:endParaRPr>
                    </a:p>
                  </a:txBody>
                  <a:tcPr marT="26675" marB="26675" marR="53350" marL="53350">
                    <a:lnL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2A9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5" name="Google Shape;155;p21"/>
          <p:cNvSpPr txBox="1"/>
          <p:nvPr/>
        </p:nvSpPr>
        <p:spPr>
          <a:xfrm>
            <a:off x="2960900" y="816550"/>
            <a:ext cx="5502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○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μ</a:t>
            </a:r>
            <a:r>
              <a:rPr baseline="-25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X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= 9.0 	σ</a:t>
            </a:r>
            <a:r>
              <a:rPr baseline="-25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X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= 3.317 		μ</a:t>
            </a:r>
            <a:r>
              <a:rPr baseline="-25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y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= 7.5	σ</a:t>
            </a:r>
            <a:r>
              <a:rPr baseline="-25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y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= 2.03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○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y = 3 + 0.5x	R</a:t>
            </a:r>
            <a:r>
              <a:rPr baseline="30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2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= 0.67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2960900" y="4356225"/>
            <a:ext cx="212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[Anscombe 73]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Lie with Data Viz</a:t>
            </a:r>
            <a:endParaRPr/>
          </a:p>
        </p:txBody>
      </p:sp>
      <p:sp>
        <p:nvSpPr>
          <p:cNvPr id="299" name="Google Shape;299;p3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575500"/>
            <a:ext cx="5596199" cy="3365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How to Lie with Data Viz</a:t>
            </a:r>
            <a:endParaRPr/>
          </a:p>
        </p:txBody>
      </p:sp>
      <p:sp>
        <p:nvSpPr>
          <p:cNvPr id="307" name="Google Shape;307;p4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738" y="575499"/>
            <a:ext cx="5307983" cy="398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Seaborn</a:t>
            </a:r>
            <a:endParaRPr/>
          </a:p>
        </p:txBody>
      </p:sp>
      <p:sp>
        <p:nvSpPr>
          <p:cNvPr id="315" name="Google Shape;315;p4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Sometimes the plots come out not looking great, you will probably need to figure out how to fix them to make them clearer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can usually be solved by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Finding some more parameters in seaborn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matplotlib to save the day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also generally use matplotlib to get your plots to appear or to save them to a file</a:t>
            </a:r>
            <a:endParaRPr/>
          </a:p>
        </p:txBody>
      </p:sp>
      <p:sp>
        <p:nvSpPr>
          <p:cNvPr id="316" name="Google Shape;31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1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EFEFEF"/>
                </a:solidFill>
                <a:hlinkClick r:id="rId3"/>
              </a:rPr>
              <a:t>Demo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Parameters</a:t>
            </a:r>
            <a:endParaRPr/>
          </a:p>
        </p:txBody>
      </p:sp>
      <p:sp>
        <p:nvSpPr>
          <p:cNvPr id="323" name="Google Shape;323;p4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lets you define default values for parameters in case a client does not pass a specific value for that argument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42"/>
          <p:cNvSpPr txBox="1"/>
          <p:nvPr/>
        </p:nvSpPr>
        <p:spPr>
          <a:xfrm>
            <a:off x="3090625" y="1430200"/>
            <a:ext cx="5596200" cy="2252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div(a=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b=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a / b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6" name="Google Shape;326;p42"/>
          <p:cNvSpPr txBox="1"/>
          <p:nvPr/>
        </p:nvSpPr>
        <p:spPr>
          <a:xfrm>
            <a:off x="3090625" y="1430200"/>
            <a:ext cx="5596200" cy="225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div(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0.66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div(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div(b=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3.33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div()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10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7" name="Google Shape;327;p42"/>
          <p:cNvSpPr txBox="1"/>
          <p:nvPr/>
        </p:nvSpPr>
        <p:spPr>
          <a:xfrm>
            <a:off x="3090625" y="3682600"/>
            <a:ext cx="55962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●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This what allows libraries like seaborn or pandas to provide defaults! 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234450" y="575500"/>
            <a:ext cx="21159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Data Visualizations</a:t>
            </a:r>
            <a:endParaRPr/>
          </a:p>
        </p:txBody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1925" y="0"/>
            <a:ext cx="6552077" cy="476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Value of Visualization</a:t>
            </a:r>
            <a:endParaRPr/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Answer questions (or discover them)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Make decisions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See data in context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Find patterns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Present argument or tell a story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Inspire</a:t>
            </a:r>
            <a:endParaRPr/>
          </a:p>
        </p:txBody>
      </p:sp>
      <p:sp>
        <p:nvSpPr>
          <p:cNvPr id="171" name="Google Shape;17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3090625" y="575500"/>
            <a:ext cx="5596200" cy="30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Answer questions (or discover them)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Make decisions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See data in context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Find patterns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Present argument or tell a story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Inspire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Make a Decision: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Challenger </a:t>
            </a:r>
            <a:endParaRPr/>
          </a:p>
        </p:txBody>
      </p:sp>
      <p:sp>
        <p:nvSpPr>
          <p:cNvPr id="178" name="Google Shape;178;p2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8864" y="575500"/>
            <a:ext cx="5219726" cy="41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666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Make a Decision: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Challenger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Visualizations drawn by Tufte show how low temperatures damage O-rings [Tufte 97]</a:t>
            </a:r>
            <a:endParaRPr sz="1100"/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946590"/>
            <a:ext cx="5596199" cy="2032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Data in Context: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Cholera Outbreak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 rotWithShape="1">
          <a:blip r:embed="rId3">
            <a:alphaModFix/>
          </a:blip>
          <a:srcRect b="990" l="0" r="0" t="0"/>
          <a:stretch/>
        </p:blipFill>
        <p:spPr>
          <a:xfrm>
            <a:off x="3813850" y="682350"/>
            <a:ext cx="4149751" cy="39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 txBox="1"/>
          <p:nvPr/>
        </p:nvSpPr>
        <p:spPr>
          <a:xfrm>
            <a:off x="3105925" y="169650"/>
            <a:ext cx="55656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In 1854 John Snow plotted the position of each cholera case on a map. [from Tufte 83]</a:t>
            </a:r>
            <a:endParaRPr sz="1100"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in Context: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Cholera Outbreak</a:t>
            </a:r>
            <a:endParaRPr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5" name="Google Shape;205;p27"/>
          <p:cNvPicPr preferRelativeResize="0"/>
          <p:nvPr/>
        </p:nvPicPr>
        <p:blipFill rotWithShape="1">
          <a:blip r:embed="rId3">
            <a:alphaModFix/>
          </a:blip>
          <a:srcRect b="990" l="0" r="0" t="0"/>
          <a:stretch/>
        </p:blipFill>
        <p:spPr>
          <a:xfrm>
            <a:off x="3090625" y="682350"/>
            <a:ext cx="4149751" cy="39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 b="48321" l="44692" r="30849" t="38260"/>
          <a:stretch/>
        </p:blipFill>
        <p:spPr>
          <a:xfrm>
            <a:off x="5903396" y="818050"/>
            <a:ext cx="2653375" cy="139655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7" name="Google Shape;207;p27"/>
          <p:cNvSpPr txBox="1"/>
          <p:nvPr/>
        </p:nvSpPr>
        <p:spPr>
          <a:xfrm>
            <a:off x="3090625" y="169650"/>
            <a:ext cx="5596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Used map to hypothesize that pump on Broad St. was the cause. [from Tufte 83]</a:t>
            </a:r>
            <a:endParaRPr sz="1100"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Viz in Python</a:t>
            </a:r>
            <a:endParaRPr/>
          </a:p>
        </p:txBody>
      </p: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Many libraries exist to do graphics and plotting visualizations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most popular two are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matplotlib: extremely customizable (to a fault)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seaborn:  great out-of-the-box visualizations)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will encourage using seaborn since it’s quickly becoming the standard for data scientists for most of their 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still will rely on matplotlib for some things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are welcome to use it more in depth on your project to make highly customized charts</a:t>
            </a:r>
            <a:endParaRPr/>
          </a:p>
        </p:txBody>
      </p:sp>
      <p:sp>
        <p:nvSpPr>
          <p:cNvPr id="214" name="Google Shape;21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